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07" r:id="rId2"/>
  </p:sldMasterIdLst>
  <p:notesMasterIdLst>
    <p:notesMasterId r:id="rId3"/>
  </p:notesMasterIdLst>
  <p:handoutMasterIdLst>
    <p:handoutMasterId r:id="rId4"/>
  </p:handoutMasterIdLst>
  <p:sldIdLst>
    <p:sldId id="447" r:id="rId5"/>
    <p:sldId id="461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長尾 勇希（会計課本室）" initials="長尾" lastIdx="1" clrIdx="0">
    <p:extLst>
      <p:ext uri="{19B8F6BF-5375-455C-9EA6-DF929625EA0E}">
        <p15:presenceInfo xmlns:p15="http://schemas.microsoft.com/office/powerpoint/2012/main" userId="S-1-5-21-2022458152-3381638288-3706476089-1667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D5EDFF"/>
    <a:srgbClr val="85CBFF"/>
    <a:srgbClr val="0066FF"/>
    <a:srgbClr val="3366FF"/>
    <a:srgbClr val="36AFFF"/>
    <a:srgbClr val="FF0066"/>
    <a:srgbClr val="FF6699"/>
    <a:srgbClr val="FF66CC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8"/>
    <p:restoredTop sz="94660"/>
  </p:normalViewPr>
  <p:slideViewPr>
    <p:cSldViewPr snapToGrid="0">
      <p:cViewPr>
        <p:scale>
          <a:sx n="90" d="100"/>
          <a:sy n="90" d="100"/>
        </p:scale>
        <p:origin x="-54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ableStyles" Target="tableStyles.xml" /><Relationship Id="rId10" Type="http://schemas.openxmlformats.org/officeDocument/2006/relationships/commentAuthors" Target="commentAuthor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0E633-957D-4A7D-8624-E2BE28CCECF0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12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03FEC-6494-4FC9-A3AC-BE934C694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057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092" tIns="46047" rIns="92092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6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8056"/>
          </a:xfrm>
          <a:prstGeom prst="rect">
            <a:avLst/>
          </a:prstGeom>
        </p:spPr>
        <p:txBody>
          <a:bodyPr vert="horz" lIns="92092" tIns="46047" rIns="92092" bIns="46047" rtlCol="0"/>
          <a:lstStyle>
            <a:lvl1pPr algn="r">
              <a:defRPr sz="1200"/>
            </a:lvl1pPr>
          </a:lstStyle>
          <a:p>
            <a:fld id="{70BE91E4-8FE2-4631-9662-4D87BA97D1B7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117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2" tIns="46047" rIns="92092" bIns="46047" rtlCol="0" anchor="ctr"/>
          <a:lstStyle/>
          <a:p>
            <a:endParaRPr lang="ja-JP" altLang="en-US"/>
          </a:p>
        </p:txBody>
      </p:sp>
      <p:sp>
        <p:nvSpPr>
          <p:cNvPr id="1118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2092" tIns="46047" rIns="92092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092" tIns="46047" rIns="92092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0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8055"/>
          </a:xfrm>
          <a:prstGeom prst="rect">
            <a:avLst/>
          </a:prstGeom>
        </p:spPr>
        <p:txBody>
          <a:bodyPr vert="horz" lIns="92092" tIns="46047" rIns="92092" bIns="46047" rtlCol="0" anchor="b"/>
          <a:lstStyle>
            <a:lvl1pPr algn="r">
              <a:defRPr sz="1200"/>
            </a:lvl1pPr>
          </a:lstStyle>
          <a:p>
            <a:fld id="{A4F4E028-C7CC-4C5A-BC01-DAE1771D9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5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6E6B-F122-4E4B-AF38-037FB9F0B080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07610" y="6356352"/>
            <a:ext cx="498389" cy="365125"/>
          </a:xfrm>
        </p:spPr>
        <p:txBody>
          <a:bodyPr/>
          <a:lstStyle>
            <a:lvl1pPr algn="ctr">
              <a:defRPr b="1"/>
            </a:lvl1pPr>
          </a:lstStyle>
          <a:p>
            <a:fld id="{42327876-55BA-4D0E-8843-755F16F91E8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67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C67E-E2B2-4951-974D-F04F872D061B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97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6B2D-A818-4186-BA76-76FCB3A88905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767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１．見出しの記入</a:t>
            </a:r>
          </a:p>
        </p:txBody>
      </p:sp>
      <p:sp>
        <p:nvSpPr>
          <p:cNvPr id="1101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C339-813D-42C2-80F2-93CACC1B39E7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102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3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85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4FC1-0A15-48CC-BABE-C319E28CB26B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10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08" name="タイトル 1"/>
          <p:cNvSpPr>
            <a:spLocks noGrp="1"/>
          </p:cNvSpPr>
          <p:nvPr>
            <p:ph type="title"/>
          </p:nvPr>
        </p:nvSpPr>
        <p:spPr>
          <a:xfrm>
            <a:off x="200472" y="188641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</a:p>
        </p:txBody>
      </p:sp>
      <p:sp>
        <p:nvSpPr>
          <p:cNvPr id="1109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4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（資料）●●</a:t>
            </a:r>
          </a:p>
        </p:txBody>
      </p:sp>
      <p:sp>
        <p:nvSpPr>
          <p:cNvPr id="1110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7" y="3104965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20pt</a:t>
            </a:r>
            <a:r>
              <a:rPr kumimoji="1" lang="ja-JP" altLang="en-US"/>
              <a:t>）</a:t>
            </a:r>
          </a:p>
        </p:txBody>
      </p:sp>
      <p:sp>
        <p:nvSpPr>
          <p:cNvPr id="1111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8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14pt</a:t>
            </a:r>
            <a:r>
              <a:rPr kumimoji="1" lang="ja-JP" altLang="en-US"/>
              <a:t>）</a:t>
            </a:r>
          </a:p>
        </p:txBody>
      </p:sp>
      <p:sp>
        <p:nvSpPr>
          <p:cNvPr id="1112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3" y="4365108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10.5pt</a:t>
            </a:r>
            <a:r>
              <a:rPr kumimoji="1" lang="ja-JP" altLang="en-US"/>
              <a:t>）</a:t>
            </a:r>
          </a:p>
        </p:txBody>
      </p:sp>
      <p:sp>
        <p:nvSpPr>
          <p:cNvPr id="1113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7" y="764707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3" lvl="0" indent="-257173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498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DB63D-4370-4C21-950B-522D92A5AF9D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06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6F-EB42-4ED6-9AAA-3E498B923D0D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78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5D27-7B5F-43FF-B369-B5375C2AD29C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47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B092-5A47-46A7-9AB1-12F550D1A834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42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03445-5408-4A83-A02C-96812DF292C4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22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FAF59-453E-4589-8BEB-21B3EAAFDFE7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0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8FDC7-9C0B-4E3C-BB91-AD3074AF86F8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8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E1DC2-8118-474C-861F-0147AFFAAF11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730813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76CDE-20B4-4D2D-BA67-733A4C0587E1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91135" y="6434611"/>
            <a:ext cx="4516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7876-55BA-4D0E-8843-755F16F91E8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71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7" name="四角形 6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42327876-55BA-4D0E-8843-755F16F91E85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1128" name="テキスト 73"/>
          <p:cNvSpPr txBox="1"/>
          <p:nvPr/>
        </p:nvSpPr>
        <p:spPr>
          <a:xfrm>
            <a:off x="218734" y="420724"/>
            <a:ext cx="1531055" cy="39921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000" b="1">
                <a:solidFill>
                  <a:schemeClr val="accent5"/>
                </a:solidFill>
                <a:latin typeface="Meiryo UI"/>
                <a:ea typeface="Meiryo UI"/>
              </a:rPr>
              <a:t>提案事業名</a:t>
            </a:r>
            <a:endParaRPr lang="ja-JP" altLang="en-US" b="1">
              <a:solidFill>
                <a:schemeClr val="accent5"/>
              </a:solidFill>
              <a:latin typeface="Meiryo UI"/>
              <a:ea typeface="Meiryo UI"/>
            </a:endParaRPr>
          </a:p>
        </p:txBody>
      </p:sp>
      <p:sp>
        <p:nvSpPr>
          <p:cNvPr id="1129" name="正方形/長方形 77"/>
          <p:cNvSpPr/>
          <p:nvPr/>
        </p:nvSpPr>
        <p:spPr>
          <a:xfrm>
            <a:off x="1802187" y="292582"/>
            <a:ext cx="7814977" cy="6529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just">
              <a:spcAft>
                <a:spcPts val="500"/>
              </a:spcAft>
              <a:defRPr/>
            </a:pPr>
            <a:r>
              <a:rPr lang="ja-JP" altLang="en-US" sz="2000" dirty="0">
                <a:solidFill>
                  <a:srgbClr val="FF0000"/>
                </a:solidFill>
                <a:latin typeface="Meiryo UI"/>
                <a:ea typeface="Meiryo UI"/>
              </a:rPr>
              <a:t>○○○○調査</a:t>
            </a:r>
            <a:endParaRPr lang="en-US" altLang="ja-JP" sz="110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cxnSp>
        <p:nvCxnSpPr>
          <p:cNvPr id="1130" name="直線コネクタ 78"/>
          <p:cNvCxnSpPr/>
          <p:nvPr/>
        </p:nvCxnSpPr>
        <p:spPr>
          <a:xfrm>
            <a:off x="194108" y="1101512"/>
            <a:ext cx="9540002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1" name="正方形/長方形 79"/>
          <p:cNvSpPr/>
          <p:nvPr/>
        </p:nvSpPr>
        <p:spPr>
          <a:xfrm>
            <a:off x="281364" y="1517705"/>
            <a:ext cx="9268328" cy="942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just">
              <a:spcAft>
                <a:spcPts val="500"/>
              </a:spcAft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/>
              <a:ea typeface="Meiryo UI"/>
            </a:endParaRPr>
          </a:p>
        </p:txBody>
      </p:sp>
      <p:sp>
        <p:nvSpPr>
          <p:cNvPr id="1132" name="テキスト ボックス 80"/>
          <p:cNvSpPr txBox="1"/>
          <p:nvPr/>
        </p:nvSpPr>
        <p:spPr>
          <a:xfrm>
            <a:off x="182882" y="1246299"/>
            <a:ext cx="2253960" cy="291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00" b="1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300" b="1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  <a:r>
              <a:rPr kumimoji="1" lang="en-US" altLang="ja-JP" sz="1300" b="1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　</a:t>
            </a:r>
            <a:r>
              <a:rPr kumimoji="1" lang="en-US" altLang="ja-JP" sz="11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事業の概要について</a:t>
            </a:r>
            <a:endParaRPr kumimoji="1" lang="ja-JP" altLang="en-US" sz="1300" b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33" name="グループ 96"/>
          <p:cNvGrpSpPr/>
          <p:nvPr/>
        </p:nvGrpSpPr>
        <p:grpSpPr>
          <a:xfrm>
            <a:off x="176703" y="4036623"/>
            <a:ext cx="9373025" cy="1180226"/>
            <a:chOff x="176703" y="3895503"/>
            <a:chExt cx="9373025" cy="1180226"/>
          </a:xfrm>
        </p:grpSpPr>
        <p:sp>
          <p:nvSpPr>
            <p:cNvPr id="1134" name="正方形/長方形 81"/>
            <p:cNvSpPr/>
            <p:nvPr/>
          </p:nvSpPr>
          <p:spPr>
            <a:xfrm>
              <a:off x="280085" y="4437641"/>
              <a:ext cx="9269643" cy="63808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just">
                <a:spcAft>
                  <a:spcPts val="500"/>
                </a:spcAft>
                <a:defRPr/>
              </a:pPr>
              <a:endPara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135" name="テキスト ボックス 82"/>
            <p:cNvSpPr txBox="1"/>
            <p:nvPr/>
          </p:nvSpPr>
          <p:spPr>
            <a:xfrm>
              <a:off x="176703" y="3895503"/>
              <a:ext cx="1943034" cy="291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300" b="1" dirty="0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300" b="1" dirty="0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規制・制度改革の内容</a:t>
              </a:r>
              <a:r>
                <a:rPr kumimoji="1" lang="en-US" altLang="ja-JP" sz="1300" b="1" dirty="0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ja-JP" altLang="en-US" sz="1300" b="1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36" name="テキスト ボックス 83"/>
            <p:cNvSpPr txBox="1"/>
            <p:nvPr/>
          </p:nvSpPr>
          <p:spPr>
            <a:xfrm>
              <a:off x="273029" y="4145425"/>
              <a:ext cx="9269645" cy="27610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>
                  <a:latin typeface="Meiryo UI" panose="020B0604030504040204" pitchFamily="50" charset="-128"/>
                  <a:ea typeface="Meiryo UI" panose="020B0604030504040204" pitchFamily="50" charset="-128"/>
                </a:rPr>
                <a:t>現行の規制・制度内容：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支障となる法令等の該当箇所（条項等）と、支障の内容</a:t>
              </a: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1137" name="正方形/長方形 84"/>
          <p:cNvSpPr/>
          <p:nvPr/>
        </p:nvSpPr>
        <p:spPr>
          <a:xfrm>
            <a:off x="278347" y="5938036"/>
            <a:ext cx="9274064" cy="6176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just">
              <a:spcAft>
                <a:spcPts val="500"/>
              </a:spcAft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38" name="テキスト ボックス 85"/>
          <p:cNvSpPr txBox="1"/>
          <p:nvPr/>
        </p:nvSpPr>
        <p:spPr>
          <a:xfrm>
            <a:off x="272204" y="5651278"/>
            <a:ext cx="9282979" cy="276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規制・制度改革の提案：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現行の規制・制度の内容をどのように変える必要があるかについて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139" name="二等辺三角形 88"/>
          <p:cNvSpPr/>
          <p:nvPr/>
        </p:nvSpPr>
        <p:spPr>
          <a:xfrm rot="10740000">
            <a:off x="4270972" y="5339705"/>
            <a:ext cx="526438" cy="250803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0" name="グループ 93"/>
          <p:cNvGrpSpPr/>
          <p:nvPr/>
        </p:nvGrpSpPr>
        <p:grpSpPr>
          <a:xfrm>
            <a:off x="194108" y="2622319"/>
            <a:ext cx="4727665" cy="1220743"/>
            <a:chOff x="6217211" y="540743"/>
            <a:chExt cx="3481552" cy="1220743"/>
          </a:xfrm>
        </p:grpSpPr>
        <p:sp>
          <p:nvSpPr>
            <p:cNvPr id="1141" name="テキスト ボックス 21"/>
            <p:cNvSpPr txBox="1"/>
            <p:nvPr/>
          </p:nvSpPr>
          <p:spPr>
            <a:xfrm>
              <a:off x="6217211" y="540743"/>
              <a:ext cx="1620000" cy="291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300" b="1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300" b="1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事業実施体制</a:t>
              </a:r>
              <a:r>
                <a:rPr kumimoji="1" lang="en-US" altLang="ja-JP" sz="1300" b="1">
                  <a:solidFill>
                    <a:schemeClr val="accent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ja-JP" altLang="en-US" sz="1300" b="1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42" name="正方形/長方形 27"/>
            <p:cNvSpPr/>
            <p:nvPr/>
          </p:nvSpPr>
          <p:spPr>
            <a:xfrm>
              <a:off x="6294458" y="819161"/>
              <a:ext cx="3404305" cy="9423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542925" marR="0" lvl="0" indent="-54292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(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代表者</a:t>
              </a: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)</a:t>
              </a:r>
              <a:endPara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542925" marR="0" lvl="0" indent="-54292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(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構成員</a:t>
              </a: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)</a:t>
              </a:r>
              <a:endPara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4" name="四角形 14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42327876-55BA-4D0E-8843-755F16F91E8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45" name="正方形/長方形 9"/>
          <p:cNvSpPr/>
          <p:nvPr/>
        </p:nvSpPr>
        <p:spPr>
          <a:xfrm>
            <a:off x="179999" y="666585"/>
            <a:ext cx="9540000" cy="87332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46" name="正方形/長方形 12"/>
          <p:cNvSpPr/>
          <p:nvPr/>
        </p:nvSpPr>
        <p:spPr>
          <a:xfrm>
            <a:off x="179996" y="2409112"/>
            <a:ext cx="4697239" cy="420525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000" marR="0" lvl="0" indent="-900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	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47" name="テキスト ボックス 34"/>
          <p:cNvSpPr txBox="1"/>
          <p:nvPr/>
        </p:nvSpPr>
        <p:spPr>
          <a:xfrm>
            <a:off x="103436" y="399155"/>
            <a:ext cx="7270589" cy="29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300" b="1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調査・実証内容</a:t>
            </a:r>
            <a:r>
              <a:rPr kumimoji="1" lang="en-US" altLang="ja-JP" sz="1300" b="1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調査・実証の内容と、調査・実証を通じて得ようとするエビデンス等の成果について</a:t>
            </a:r>
            <a:endParaRPr kumimoji="1" lang="ja-JP" altLang="en-US" sz="13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48" name="テキスト 29"/>
          <p:cNvSpPr txBox="1"/>
          <p:nvPr/>
        </p:nvSpPr>
        <p:spPr>
          <a:xfrm>
            <a:off x="103436" y="1649393"/>
            <a:ext cx="4772039" cy="1019899"/>
          </a:xfrm>
          <a:prstGeom prst="rect">
            <a:avLst/>
          </a:prstGeom>
        </p:spPr>
        <p:txBody>
          <a:bodyPr wrap="square">
            <a:spAutoFit/>
          </a:bodyPr>
          <a:p>
            <a:pPr marL="90000" marR="0" lvl="0" indent="-9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調査・実証内容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90000" marR="0" lvl="0" indent="-9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本事業での調査・実証内容、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規制改革に向けて得ようとするエビデンス等について、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図や表を用いて記載。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lang="ja-JP" altLang="en-US"/>
            </a:pPr>
            <a:endParaRPr lang="ja-JP" altLang="en-US"/>
          </a:p>
        </p:txBody>
      </p:sp>
      <p:sp>
        <p:nvSpPr>
          <p:cNvPr id="1149" name="テキスト 30"/>
          <p:cNvSpPr txBox="1"/>
          <p:nvPr/>
        </p:nvSpPr>
        <p:spPr>
          <a:xfrm>
            <a:off x="5027119" y="1648178"/>
            <a:ext cx="4693090" cy="509503"/>
          </a:xfrm>
          <a:prstGeom prst="rect">
            <a:avLst/>
          </a:prstGeom>
        </p:spPr>
        <p:txBody>
          <a:bodyPr wrap="square">
            <a:spAutoFit/>
          </a:bodyPr>
          <a:p>
            <a:pPr marL="90000" marR="0" lvl="0" indent="-9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社会実装に向けたプロセス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endParaRPr sz="1400">
              <a:solidFill>
                <a:schemeClr val="tx1"/>
              </a:solidFill>
            </a:endParaRPr>
          </a:p>
          <a:p>
            <a:pPr marL="90000" marR="0" lvl="0" indent="-9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社会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実装や他地域への横展開に向けたプロセスについて、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図や表を用いて記載。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50" name="正方形/長方形 31"/>
          <p:cNvSpPr/>
          <p:nvPr/>
        </p:nvSpPr>
        <p:spPr>
          <a:xfrm>
            <a:off x="5029635" y="2409112"/>
            <a:ext cx="4697239" cy="420525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000" marR="0" lvl="0" indent="-900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	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15</TotalTime>
  <Words>428</Words>
  <Application>JUST Focus</Application>
  <Paragraphs>27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Wingdings</vt:lpstr>
      <vt:lpstr>2_Office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6.0.1</AppVersion>
  <PresentationFormat>ユーザー設定</PresentationFormat>
  <Slides>2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菅谷 和真（地方創生推進事務局）</dc:creator>
  <cp:lastModifiedBy>川口　実優</cp:lastModifiedBy>
  <cp:lastPrinted>2024-02-28T07:57:38Z</cp:lastPrinted>
  <dcterms:created xsi:type="dcterms:W3CDTF">2020-03-02T10:30:29Z</dcterms:created>
  <dcterms:modified xsi:type="dcterms:W3CDTF">2025-10-31T09:00:17Z</dcterms:modified>
  <cp:revision>23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0x01010019D26BC37C8758489D9C53C067FD82B3</vt:lpwstr>
  </property>
  <property fmtid="{D5CDD505-2E9C-101B-9397-08002B2CF9AE}" pid="3" name="MediaServiceImageTags">
    <vt:lpwstr/>
  </property>
</Properties>
</file>